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6" r:id="rId8"/>
    <p:sldId id="262" r:id="rId9"/>
    <p:sldId id="263" r:id="rId10"/>
    <p:sldId id="264" r:id="rId11"/>
    <p:sldId id="265"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4" autoAdjust="0"/>
    <p:restoredTop sz="94660"/>
  </p:normalViewPr>
  <p:slideViewPr>
    <p:cSldViewPr>
      <p:cViewPr varScale="1">
        <p:scale>
          <a:sx n="70" d="100"/>
          <a:sy n="70" d="100"/>
        </p:scale>
        <p:origin x="-54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4DB6E9B-7C0C-4570-914A-2CB7D8C06FBA}" type="datetimeFigureOut">
              <a:rPr lang="en-US" smtClean="0"/>
              <a:pPr/>
              <a:t>12/3/2010</a:t>
            </a:fld>
            <a:endParaRPr lang="en-US"/>
          </a:p>
        </p:txBody>
      </p:sp>
      <p:sp>
        <p:nvSpPr>
          <p:cNvPr id="16" name="Slide Number Placeholder 15"/>
          <p:cNvSpPr>
            <a:spLocks noGrp="1"/>
          </p:cNvSpPr>
          <p:nvPr>
            <p:ph type="sldNum" sz="quarter" idx="11"/>
          </p:nvPr>
        </p:nvSpPr>
        <p:spPr/>
        <p:txBody>
          <a:bodyPr/>
          <a:lstStyle/>
          <a:p>
            <a:fld id="{2B3F9E80-C8A4-4A4D-B7CC-8013C21FEA95}"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DB6E9B-7C0C-4570-914A-2CB7D8C06FBA}" type="datetimeFigureOut">
              <a:rPr lang="en-US" smtClean="0"/>
              <a:pPr/>
              <a:t>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3F9E80-C8A4-4A4D-B7CC-8013C21FEA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DB6E9B-7C0C-4570-914A-2CB7D8C06FBA}" type="datetimeFigureOut">
              <a:rPr lang="en-US" smtClean="0"/>
              <a:pPr/>
              <a:t>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3F9E80-C8A4-4A4D-B7CC-8013C21FEA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4DB6E9B-7C0C-4570-914A-2CB7D8C06FBA}" type="datetimeFigureOut">
              <a:rPr lang="en-US" smtClean="0"/>
              <a:pPr/>
              <a:t>12/3/2010</a:t>
            </a:fld>
            <a:endParaRPr lang="en-US"/>
          </a:p>
        </p:txBody>
      </p:sp>
      <p:sp>
        <p:nvSpPr>
          <p:cNvPr id="15" name="Slide Number Placeholder 14"/>
          <p:cNvSpPr>
            <a:spLocks noGrp="1"/>
          </p:cNvSpPr>
          <p:nvPr>
            <p:ph type="sldNum" sz="quarter" idx="15"/>
          </p:nvPr>
        </p:nvSpPr>
        <p:spPr/>
        <p:txBody>
          <a:bodyPr/>
          <a:lstStyle>
            <a:lvl1pPr algn="ctr">
              <a:defRPr/>
            </a:lvl1pPr>
          </a:lstStyle>
          <a:p>
            <a:fld id="{2B3F9E80-C8A4-4A4D-B7CC-8013C21FEA95}"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4DB6E9B-7C0C-4570-914A-2CB7D8C06FBA}" type="datetimeFigureOut">
              <a:rPr lang="en-US" smtClean="0"/>
              <a:pPr/>
              <a:t>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3F9E80-C8A4-4A4D-B7CC-8013C21FEA95}"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4DB6E9B-7C0C-4570-914A-2CB7D8C06FBA}" type="datetimeFigureOut">
              <a:rPr lang="en-US" smtClean="0"/>
              <a:pPr/>
              <a:t>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3F9E80-C8A4-4A4D-B7CC-8013C21FEA95}"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B3F9E80-C8A4-4A4D-B7CC-8013C21FEA95}"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14DB6E9B-7C0C-4570-914A-2CB7D8C06FBA}" type="datetimeFigureOut">
              <a:rPr lang="en-US" smtClean="0"/>
              <a:pPr/>
              <a:t>12/3/2010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4DB6E9B-7C0C-4570-914A-2CB7D8C06FBA}" type="datetimeFigureOut">
              <a:rPr lang="en-US" smtClean="0"/>
              <a:pPr/>
              <a:t>12/3/2010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3F9E80-C8A4-4A4D-B7CC-8013C21FEA95}"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DB6E9B-7C0C-4570-914A-2CB7D8C06FBA}" type="datetimeFigureOut">
              <a:rPr lang="en-US" smtClean="0"/>
              <a:pPr/>
              <a:t>12/3/2010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3F9E80-C8A4-4A4D-B7CC-8013C21FEA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4DB6E9B-7C0C-4570-914A-2CB7D8C06FBA}" type="datetimeFigureOut">
              <a:rPr lang="en-US" smtClean="0"/>
              <a:pPr/>
              <a:t>12/3/2010</a:t>
            </a:fld>
            <a:endParaRPr lang="en-US"/>
          </a:p>
        </p:txBody>
      </p:sp>
      <p:sp>
        <p:nvSpPr>
          <p:cNvPr id="9" name="Slide Number Placeholder 8"/>
          <p:cNvSpPr>
            <a:spLocks noGrp="1"/>
          </p:cNvSpPr>
          <p:nvPr>
            <p:ph type="sldNum" sz="quarter" idx="15"/>
          </p:nvPr>
        </p:nvSpPr>
        <p:spPr/>
        <p:txBody>
          <a:bodyPr/>
          <a:lstStyle/>
          <a:p>
            <a:fld id="{2B3F9E80-C8A4-4A4D-B7CC-8013C21FEA95}"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4DB6E9B-7C0C-4570-914A-2CB7D8C06FBA}" type="datetimeFigureOut">
              <a:rPr lang="en-US" smtClean="0"/>
              <a:pPr/>
              <a:t>12/3/2010</a:t>
            </a:fld>
            <a:endParaRPr lang="en-US"/>
          </a:p>
        </p:txBody>
      </p:sp>
      <p:sp>
        <p:nvSpPr>
          <p:cNvPr id="9" name="Slide Number Placeholder 8"/>
          <p:cNvSpPr>
            <a:spLocks noGrp="1"/>
          </p:cNvSpPr>
          <p:nvPr>
            <p:ph type="sldNum" sz="quarter" idx="11"/>
          </p:nvPr>
        </p:nvSpPr>
        <p:spPr/>
        <p:txBody>
          <a:bodyPr/>
          <a:lstStyle/>
          <a:p>
            <a:fld id="{2B3F9E80-C8A4-4A4D-B7CC-8013C21FEA95}"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4DB6E9B-7C0C-4570-914A-2CB7D8C06FBA}" type="datetimeFigureOut">
              <a:rPr lang="en-US" smtClean="0"/>
              <a:pPr/>
              <a:t>12/3/2010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B3F9E80-C8A4-4A4D-B7CC-8013C21FEA95}"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92500" lnSpcReduction="20000"/>
          </a:bodyPr>
          <a:lstStyle/>
          <a:p>
            <a:r>
              <a:rPr lang="en-US" sz="4000" dirty="0" smtClean="0">
                <a:solidFill>
                  <a:schemeClr val="tx1"/>
                </a:solidFill>
                <a:latin typeface="Blackadder ITC" pitchFamily="82" charset="0"/>
              </a:rPr>
              <a:t>The Man Whose Writings</a:t>
            </a:r>
          </a:p>
          <a:p>
            <a:r>
              <a:rPr lang="en-US" sz="4000" dirty="0" smtClean="0">
                <a:solidFill>
                  <a:schemeClr val="tx1"/>
                </a:solidFill>
                <a:latin typeface="Blackadder ITC" pitchFamily="82" charset="0"/>
              </a:rPr>
              <a:t>Sparked the American Revolution</a:t>
            </a:r>
            <a:endParaRPr lang="en-US" sz="4000" dirty="0">
              <a:solidFill>
                <a:schemeClr val="tx1"/>
              </a:solidFill>
              <a:latin typeface="Blackadder ITC" pitchFamily="82" charset="0"/>
            </a:endParaRPr>
          </a:p>
        </p:txBody>
      </p:sp>
      <p:sp>
        <p:nvSpPr>
          <p:cNvPr id="2" name="Title 1"/>
          <p:cNvSpPr>
            <a:spLocks noGrp="1"/>
          </p:cNvSpPr>
          <p:nvPr>
            <p:ph type="ctrTitle"/>
          </p:nvPr>
        </p:nvSpPr>
        <p:spPr/>
        <p:txBody>
          <a:bodyPr>
            <a:noAutofit/>
          </a:bodyPr>
          <a:lstStyle/>
          <a:p>
            <a:r>
              <a:rPr lang="en-US" sz="8000" dirty="0" smtClean="0">
                <a:latin typeface="Blackadder ITC" pitchFamily="82" charset="0"/>
              </a:rPr>
              <a:t>Thomas Paine</a:t>
            </a:r>
            <a:endParaRPr lang="en-US" sz="8000" dirty="0">
              <a:latin typeface="Blackadder ITC" pitchFamily="8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400" dirty="0" smtClean="0"/>
              <a:t>“I challenge the warmest advocate for reconciliation to show a single advantage that this continent can reap, by being connected with Great Britain.  I repeat the challenge, not a single advantage is derived.  Our corn will fetch its price in any market in Europe, and our imported goods much be paid for, buy them where we will…..Whenever a war breaks out between England and any foreign power, the trade of America goes to ruin, because of her connection with Britain….Every ting that is right or natural plead for separation.  The blood of the slain, the weeping voice of nature cries, ‘TIS TIME TO PART.’”</a:t>
            </a:r>
            <a:endParaRPr lang="en-US" sz="2400"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Thomas traveled with the Continental Army</a:t>
            </a:r>
          </a:p>
          <a:p>
            <a:r>
              <a:rPr lang="en-US" dirty="0" smtClean="0"/>
              <a:t>Failed as a soldier</a:t>
            </a:r>
          </a:p>
          <a:p>
            <a:r>
              <a:rPr lang="en-US" dirty="0" smtClean="0"/>
              <a:t>11 months later, published his second American pamphlet, </a:t>
            </a:r>
            <a:r>
              <a:rPr lang="en-US" i="1" dirty="0" smtClean="0"/>
              <a:t>The American Crisis</a:t>
            </a:r>
          </a:p>
          <a:p>
            <a:r>
              <a:rPr lang="en-US" dirty="0" smtClean="0"/>
              <a:t>Inspired the army</a:t>
            </a:r>
          </a:p>
          <a:p>
            <a:r>
              <a:rPr lang="en-US" dirty="0" smtClean="0"/>
              <a:t>Extremely popular tract</a:t>
            </a:r>
          </a:p>
          <a:p>
            <a:r>
              <a:rPr lang="en-US" dirty="0" smtClean="0"/>
              <a:t>Contained some of the most memorable lines every written</a:t>
            </a:r>
            <a:endParaRPr lang="en-US" dirty="0"/>
          </a:p>
        </p:txBody>
      </p:sp>
      <p:sp>
        <p:nvSpPr>
          <p:cNvPr id="2" name="Title 1"/>
          <p:cNvSpPr>
            <a:spLocks noGrp="1"/>
          </p:cNvSpPr>
          <p:nvPr>
            <p:ph type="title"/>
          </p:nvPr>
        </p:nvSpPr>
        <p:spPr/>
        <p:txBody>
          <a:bodyPr/>
          <a:lstStyle/>
          <a:p>
            <a:r>
              <a:rPr lang="en-US" i="1" dirty="0" smtClean="0"/>
              <a:t>The American Crisis</a:t>
            </a:r>
            <a:endParaRPr lang="en-US"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sz="2500" dirty="0" smtClean="0"/>
              <a:t>“These are the times that try men’s souls.  The summer soldier and the sunshine patriot will, in this crisis shrink from the service of his country; but he that stands it now, deserves the love and thanks of man and woman.  Tyranny, like hell, is not easily conquered; yet we have this consolation with us, that the harder the conflict, the more glorious the triumph.  What we obtain too cheap, we esteem too lightly; it is dearness only that gives every ting its value.  Heaven know how to put proper price upon its goods; and it would be strange indeed if so celestial an article as freedom should not be highly rated.”</a:t>
            </a:r>
          </a:p>
          <a:p>
            <a:pPr>
              <a:buNone/>
            </a:pPr>
            <a:endParaRPr lang="en-US" sz="2000" dirty="0" smtClean="0"/>
          </a:p>
          <a:p>
            <a:pPr>
              <a:buNone/>
            </a:pPr>
            <a:endParaRPr lang="en-US" sz="2000" dirty="0"/>
          </a:p>
        </p:txBody>
      </p:sp>
      <p:sp>
        <p:nvSpPr>
          <p:cNvPr id="2" name="Title 1"/>
          <p:cNvSpPr>
            <a:spLocks noGrp="1"/>
          </p:cNvSpPr>
          <p:nvPr>
            <p:ph type="title"/>
          </p:nvPr>
        </p:nvSpPr>
        <p:spPr/>
        <p:txBody>
          <a:bodyPr/>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General George Washington found this publication so inspirational that he ordered it to be read to his troops.</a:t>
            </a:r>
            <a:endParaRPr lang="en-US" dirty="0"/>
          </a:p>
        </p:txBody>
      </p:sp>
      <p:sp>
        <p:nvSpPr>
          <p:cNvPr id="2" name="Title 1"/>
          <p:cNvSpPr>
            <a:spLocks noGrp="1"/>
          </p:cNvSpPr>
          <p:nvPr>
            <p:ph type="title"/>
          </p:nvPr>
        </p:nvSpPr>
        <p:spPr/>
        <p:txBody>
          <a:bodyPr>
            <a:normAutofit fontScale="90000"/>
          </a:bodyPr>
          <a:lstStyle/>
          <a:p>
            <a:r>
              <a:rPr lang="en-US" dirty="0"/>
              <a:t/>
            </a:r>
            <a:br>
              <a:rPr lang="en-US" dirty="0"/>
            </a:br>
            <a:r>
              <a:rPr lang="en-US" dirty="0" smtClean="0"/>
              <a:t/>
            </a:r>
            <a:br>
              <a:rPr lang="en-US" dirty="0" smtClean="0"/>
            </a:br>
            <a:r>
              <a:rPr lang="en-US" dirty="0"/>
              <a:t/>
            </a:r>
            <a:br>
              <a:rPr lang="en-US" dirty="0"/>
            </a:br>
            <a:endParaRPr lang="en-US" dirty="0"/>
          </a:p>
        </p:txBody>
      </p:sp>
      <p:pic>
        <p:nvPicPr>
          <p:cNvPr id="4" name="Picture 3" descr="washington_01b.jpg"/>
          <p:cNvPicPr>
            <a:picLocks noChangeAspect="1"/>
          </p:cNvPicPr>
          <p:nvPr/>
        </p:nvPicPr>
        <p:blipFill>
          <a:blip r:embed="rId2" cstate="print"/>
          <a:stretch>
            <a:fillRect/>
          </a:stretch>
        </p:blipFill>
        <p:spPr>
          <a:xfrm>
            <a:off x="2286000" y="2667000"/>
            <a:ext cx="4572000" cy="3429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Returned to England</a:t>
            </a:r>
          </a:p>
          <a:p>
            <a:r>
              <a:rPr lang="en-US" dirty="0" smtClean="0"/>
              <a:t>Invented the smokeless candle</a:t>
            </a:r>
          </a:p>
          <a:p>
            <a:r>
              <a:rPr lang="en-US" dirty="0" smtClean="0"/>
              <a:t>Invented the suspension bridge</a:t>
            </a:r>
          </a:p>
        </p:txBody>
      </p:sp>
      <p:sp>
        <p:nvSpPr>
          <p:cNvPr id="2" name="Title 1"/>
          <p:cNvSpPr>
            <a:spLocks noGrp="1"/>
          </p:cNvSpPr>
          <p:nvPr>
            <p:ph type="title"/>
          </p:nvPr>
        </p:nvSpPr>
        <p:spPr/>
        <p:txBody>
          <a:bodyPr/>
          <a:lstStyle/>
          <a:p>
            <a:r>
              <a:rPr lang="en-US" dirty="0" smtClean="0"/>
              <a:t>Return to England</a:t>
            </a:r>
            <a:endParaRPr lang="en-US" dirty="0"/>
          </a:p>
        </p:txBody>
      </p:sp>
      <p:pic>
        <p:nvPicPr>
          <p:cNvPr id="4" name="Picture 3" descr="candledipping.jpg"/>
          <p:cNvPicPr>
            <a:picLocks noChangeAspect="1"/>
          </p:cNvPicPr>
          <p:nvPr/>
        </p:nvPicPr>
        <p:blipFill>
          <a:blip r:embed="rId2" cstate="print"/>
          <a:stretch>
            <a:fillRect/>
          </a:stretch>
        </p:blipFill>
        <p:spPr>
          <a:xfrm>
            <a:off x="609600" y="3429000"/>
            <a:ext cx="3196840" cy="2397631"/>
          </a:xfrm>
          <a:prstGeom prst="rect">
            <a:avLst/>
          </a:prstGeom>
        </p:spPr>
      </p:pic>
      <p:pic>
        <p:nvPicPr>
          <p:cNvPr id="5" name="Picture 4" descr="Bridge-266.jpg"/>
          <p:cNvPicPr>
            <a:picLocks noChangeAspect="1"/>
          </p:cNvPicPr>
          <p:nvPr/>
        </p:nvPicPr>
        <p:blipFill>
          <a:blip r:embed="rId3" cstate="print"/>
          <a:stretch>
            <a:fillRect/>
          </a:stretch>
        </p:blipFill>
        <p:spPr>
          <a:xfrm>
            <a:off x="4191000" y="3886200"/>
            <a:ext cx="4286250" cy="21336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1791-1792 Thomas Paine wrote another publication entitled </a:t>
            </a:r>
            <a:r>
              <a:rPr lang="en-US" i="1" dirty="0" smtClean="0"/>
              <a:t>The Rights of Man</a:t>
            </a:r>
          </a:p>
          <a:p>
            <a:r>
              <a:rPr lang="en-US" dirty="0" smtClean="0"/>
              <a:t>Became an outlaw in England</a:t>
            </a:r>
          </a:p>
          <a:p>
            <a:r>
              <a:rPr lang="en-US" dirty="0" smtClean="0"/>
              <a:t>Fled to France</a:t>
            </a:r>
          </a:p>
          <a:p>
            <a:r>
              <a:rPr lang="en-US" dirty="0" smtClean="0"/>
              <a:t>In 1793 was imprisoned in France for not endorsing the execution of Louis XVI</a:t>
            </a:r>
          </a:p>
          <a:p>
            <a:r>
              <a:rPr lang="en-US" dirty="0" smtClean="0"/>
              <a:t>During this time, Thomas wrote his most famous work, </a:t>
            </a:r>
            <a:r>
              <a:rPr lang="en-US" i="1" dirty="0" smtClean="0"/>
              <a:t>The Age of Reason</a:t>
            </a:r>
            <a:endParaRPr lang="en-US"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 1794, James Monroe helped Thomas avoid execution</a:t>
            </a:r>
          </a:p>
          <a:p>
            <a:r>
              <a:rPr lang="en-US" dirty="0" smtClean="0"/>
              <a:t>In 1802 he returned to America on an invitation from Thomas Jefferson</a:t>
            </a:r>
          </a:p>
          <a:p>
            <a:r>
              <a:rPr lang="en-US" dirty="0" smtClean="0"/>
              <a:t>Upon returning, Thomas discovered his contributions to the American Revolution had been forgotten</a:t>
            </a:r>
          </a:p>
          <a:p>
            <a:r>
              <a:rPr lang="en-US" dirty="0" smtClean="0"/>
              <a:t>Abandoned by the public as well as friends</a:t>
            </a:r>
          </a:p>
          <a:p>
            <a:endParaRPr lang="en-US" dirty="0"/>
          </a:p>
          <a:p>
            <a:endParaRPr lang="en-US" dirty="0"/>
          </a:p>
        </p:txBody>
      </p:sp>
      <p:sp>
        <p:nvSpPr>
          <p:cNvPr id="2" name="Title 1"/>
          <p:cNvSpPr>
            <a:spLocks noGrp="1"/>
          </p:cNvSpPr>
          <p:nvPr>
            <p:ph type="title"/>
          </p:nvPr>
        </p:nvSpPr>
        <p:spPr/>
        <p:txBody>
          <a:bodyPr/>
          <a:lstStyle/>
          <a:p>
            <a:r>
              <a:rPr lang="en-US" dirty="0" smtClean="0"/>
              <a:t>Return to America</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Died on June 8, 1809 at the age of 72</a:t>
            </a:r>
          </a:p>
          <a:p>
            <a:r>
              <a:rPr lang="en-US" dirty="0" smtClean="0"/>
              <a:t>Obituary stated:  “He had lived long, did some good and much harm”</a:t>
            </a:r>
          </a:p>
          <a:p>
            <a:r>
              <a:rPr lang="en-US" dirty="0" smtClean="0"/>
              <a:t>Only six people attended his funeral</a:t>
            </a:r>
          </a:p>
          <a:p>
            <a:r>
              <a:rPr lang="en-US" dirty="0" smtClean="0"/>
              <a:t>10 years after his death, William Cobbett dug up Thomas Paine’s bones and traveled with them back to England</a:t>
            </a:r>
          </a:p>
          <a:p>
            <a:r>
              <a:rPr lang="en-US" dirty="0" smtClean="0"/>
              <a:t>No one know where his remains are</a:t>
            </a:r>
          </a:p>
          <a:p>
            <a:endParaRPr lang="en-US" dirty="0"/>
          </a:p>
        </p:txBody>
      </p:sp>
      <p:sp>
        <p:nvSpPr>
          <p:cNvPr id="2" name="Title 1"/>
          <p:cNvSpPr>
            <a:spLocks noGrp="1"/>
          </p:cNvSpPr>
          <p:nvPr>
            <p:ph type="title"/>
          </p:nvPr>
        </p:nvSpPr>
        <p:spPr/>
        <p:txBody>
          <a:bodyPr>
            <a:normAutofit/>
          </a:bodyPr>
          <a:lstStyle/>
          <a:p>
            <a:r>
              <a:rPr lang="en-US" dirty="0" smtClean="0"/>
              <a:t>Thomas Paine’s Death</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“Without the pen of the author of </a:t>
            </a:r>
            <a:r>
              <a:rPr lang="en-US" i="1" dirty="0" smtClean="0"/>
              <a:t>Common Sense</a:t>
            </a:r>
            <a:r>
              <a:rPr lang="en-US" dirty="0" smtClean="0"/>
              <a:t> the sword of Washington would have been raised in vain.”</a:t>
            </a:r>
            <a:endParaRPr lang="en-US" dirty="0"/>
          </a:p>
        </p:txBody>
      </p:sp>
      <p:sp>
        <p:nvSpPr>
          <p:cNvPr id="2" name="Title 1"/>
          <p:cNvSpPr>
            <a:spLocks noGrp="1"/>
          </p:cNvSpPr>
          <p:nvPr>
            <p:ph type="title"/>
          </p:nvPr>
        </p:nvSpPr>
        <p:spPr/>
        <p:txBody>
          <a:bodyPr/>
          <a:lstStyle/>
          <a:p>
            <a:r>
              <a:rPr lang="en-US" dirty="0" smtClean="0"/>
              <a:t> Quote from John Adams</a:t>
            </a:r>
            <a:endParaRPr lang="en-US" dirty="0"/>
          </a:p>
        </p:txBody>
      </p:sp>
      <p:pic>
        <p:nvPicPr>
          <p:cNvPr id="4" name="Picture 3" descr="john_adams.jpg"/>
          <p:cNvPicPr>
            <a:picLocks noChangeAspect="1"/>
          </p:cNvPicPr>
          <p:nvPr/>
        </p:nvPicPr>
        <p:blipFill>
          <a:blip r:embed="rId2" cstate="print"/>
          <a:stretch>
            <a:fillRect/>
          </a:stretch>
        </p:blipFill>
        <p:spPr>
          <a:xfrm>
            <a:off x="4724400" y="2961289"/>
            <a:ext cx="2438400" cy="336331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omaspaineoval.jpg"/>
          <p:cNvPicPr>
            <a:picLocks noGrp="1" noChangeAspect="1"/>
          </p:cNvPicPr>
          <p:nvPr>
            <p:ph idx="1"/>
          </p:nvPr>
        </p:nvPicPr>
        <p:blipFill>
          <a:blip r:embed="rId2" cstate="print"/>
          <a:stretch>
            <a:fillRect/>
          </a:stretch>
        </p:blipFill>
        <p:spPr>
          <a:xfrm>
            <a:off x="2438400" y="1447800"/>
            <a:ext cx="4191000" cy="4874948"/>
          </a:xfrm>
        </p:spPr>
      </p:pic>
      <p:sp>
        <p:nvSpPr>
          <p:cNvPr id="2" name="Title 1"/>
          <p:cNvSpPr>
            <a:spLocks noGrp="1"/>
          </p:cNvSpPr>
          <p:nvPr>
            <p:ph type="title"/>
          </p:nvPr>
        </p:nvSpPr>
        <p:spPr/>
        <p:txBody>
          <a:bodyPr/>
          <a:lstStyle/>
          <a:p>
            <a:r>
              <a:rPr lang="en-US" dirty="0" smtClean="0"/>
              <a:t>Thomas Paine, 1737-1809</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ctr">
              <a:buNone/>
            </a:pPr>
            <a:r>
              <a:rPr lang="en-US" dirty="0" smtClean="0">
                <a:latin typeface="Blackadder ITC" pitchFamily="82" charset="0"/>
              </a:rPr>
              <a:t>“</a:t>
            </a:r>
            <a:r>
              <a:rPr lang="en-US" sz="3600" dirty="0" smtClean="0">
                <a:latin typeface="Blackadder ITC" pitchFamily="82" charset="0"/>
              </a:rPr>
              <a:t>The harder the conflict, the more glorious the triumph.”</a:t>
            </a:r>
          </a:p>
          <a:p>
            <a:pPr algn="ctr">
              <a:buNone/>
            </a:pPr>
            <a:endParaRPr lang="en-US" sz="3600" dirty="0" smtClean="0">
              <a:latin typeface="Blackadder ITC" pitchFamily="82" charset="0"/>
            </a:endParaRPr>
          </a:p>
          <a:p>
            <a:pPr algn="ctr">
              <a:buNone/>
            </a:pPr>
            <a:r>
              <a:rPr lang="en-US" sz="3600" dirty="0" smtClean="0">
                <a:latin typeface="Blackadder ITC" pitchFamily="82" charset="0"/>
              </a:rPr>
              <a:t>“My mind is my own church.”</a:t>
            </a:r>
          </a:p>
          <a:p>
            <a:pPr algn="ctr">
              <a:buNone/>
            </a:pPr>
            <a:endParaRPr lang="en-US" sz="3600" dirty="0" smtClean="0">
              <a:latin typeface="Blackadder ITC" pitchFamily="82" charset="0"/>
            </a:endParaRPr>
          </a:p>
          <a:p>
            <a:pPr algn="ctr">
              <a:buNone/>
            </a:pPr>
            <a:r>
              <a:rPr lang="en-US" sz="3600" dirty="0" smtClean="0">
                <a:latin typeface="Blackadder ITC" pitchFamily="82" charset="0"/>
              </a:rPr>
              <a:t>“Lead, follow, or get out of the way.”</a:t>
            </a:r>
          </a:p>
          <a:p>
            <a:pPr algn="ctr">
              <a:buNone/>
            </a:pPr>
            <a:endParaRPr lang="en-US" sz="3600" dirty="0" smtClean="0">
              <a:latin typeface="Blackadder ITC" pitchFamily="82" charset="0"/>
            </a:endParaRPr>
          </a:p>
          <a:p>
            <a:pPr algn="ctr">
              <a:buNone/>
            </a:pPr>
            <a:r>
              <a:rPr lang="en-US" sz="3600" dirty="0" smtClean="0">
                <a:latin typeface="Blackadder ITC" pitchFamily="82" charset="0"/>
              </a:rPr>
              <a:t>“These are the times that try men’s souls.”</a:t>
            </a:r>
            <a:endParaRPr lang="en-US" sz="3600" dirty="0">
              <a:latin typeface="Blackadder ITC" pitchFamily="82" charset="0"/>
            </a:endParaRPr>
          </a:p>
        </p:txBody>
      </p:sp>
      <p:sp>
        <p:nvSpPr>
          <p:cNvPr id="3" name="Title 2"/>
          <p:cNvSpPr>
            <a:spLocks noGrp="1"/>
          </p:cNvSpPr>
          <p:nvPr>
            <p:ph type="title"/>
          </p:nvPr>
        </p:nvSpPr>
        <p:spPr/>
        <p:txBody>
          <a:bodyPr/>
          <a:lstStyle/>
          <a:p>
            <a:endParaRPr lang="en-US" dirty="0">
              <a:latin typeface="Blackadder ITC"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omas_Paine_.jpg"/>
          <p:cNvPicPr>
            <a:picLocks noGrp="1" noChangeAspect="1"/>
          </p:cNvPicPr>
          <p:nvPr>
            <p:ph idx="1"/>
          </p:nvPr>
        </p:nvPicPr>
        <p:blipFill>
          <a:blip r:embed="rId2" cstate="print"/>
          <a:stretch>
            <a:fillRect/>
          </a:stretch>
        </p:blipFill>
        <p:spPr>
          <a:xfrm>
            <a:off x="1828800" y="168400"/>
            <a:ext cx="5638800" cy="6689600"/>
          </a:xfrm>
        </p:spPr>
      </p:pic>
      <p:sp>
        <p:nvSpPr>
          <p:cNvPr id="3" name="Title 2"/>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Born January 29, 1737</a:t>
            </a:r>
          </a:p>
          <a:p>
            <a:r>
              <a:rPr lang="en-US" dirty="0" smtClean="0"/>
              <a:t>Flunked out of school at the age of 12</a:t>
            </a:r>
          </a:p>
          <a:p>
            <a:r>
              <a:rPr lang="en-US" dirty="0" smtClean="0"/>
              <a:t>Went to work for his father, a corset maker</a:t>
            </a:r>
          </a:p>
          <a:p>
            <a:r>
              <a:rPr lang="en-US" dirty="0" smtClean="0"/>
              <a:t>At 19 years old, went to sea</a:t>
            </a:r>
          </a:p>
          <a:p>
            <a:r>
              <a:rPr lang="en-US" dirty="0" smtClean="0"/>
              <a:t>In 1768 became a tax collector</a:t>
            </a:r>
          </a:p>
          <a:p>
            <a:r>
              <a:rPr lang="en-US" dirty="0" smtClean="0"/>
              <a:t>Fired twice from tax collecting</a:t>
            </a:r>
          </a:p>
          <a:p>
            <a:r>
              <a:rPr lang="en-US" dirty="0" smtClean="0"/>
              <a:t>Married twice</a:t>
            </a:r>
          </a:p>
          <a:p>
            <a:r>
              <a:rPr lang="en-US" dirty="0" smtClean="0"/>
              <a:t>Did not have any children</a:t>
            </a:r>
            <a:endParaRPr lang="en-US" dirty="0"/>
          </a:p>
        </p:txBody>
      </p:sp>
      <p:sp>
        <p:nvSpPr>
          <p:cNvPr id="3" name="Title 2"/>
          <p:cNvSpPr>
            <a:spLocks noGrp="1"/>
          </p:cNvSpPr>
          <p:nvPr>
            <p:ph type="title"/>
          </p:nvPr>
        </p:nvSpPr>
        <p:spPr/>
        <p:txBody>
          <a:bodyPr/>
          <a:lstStyle/>
          <a:p>
            <a:r>
              <a:rPr lang="en-US" dirty="0" smtClean="0"/>
              <a:t>Background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1772, Thomas Paine published his first work entitled “The Case of the Officers of Excise”</a:t>
            </a:r>
          </a:p>
          <a:p>
            <a:r>
              <a:rPr lang="en-US" dirty="0" smtClean="0"/>
              <a:t>In October of 1774, by accident, Thomas met Benjamin Franklin who was instrumental in helping Thomas Paine emigrate to America.</a:t>
            </a:r>
            <a:endParaRPr lang="en-US" dirty="0"/>
          </a:p>
        </p:txBody>
      </p:sp>
      <p:sp>
        <p:nvSpPr>
          <p:cNvPr id="3" name="Title 2"/>
          <p:cNvSpPr>
            <a:spLocks noGrp="1"/>
          </p:cNvSpPr>
          <p:nvPr>
            <p:ph type="title"/>
          </p:nvPr>
        </p:nvSpPr>
        <p:spPr/>
        <p:txBody>
          <a:bodyPr/>
          <a:lstStyle/>
          <a:p>
            <a:r>
              <a:rPr lang="en-US" dirty="0" smtClean="0"/>
              <a:t>Early Writings</a:t>
            </a:r>
            <a:endParaRPr lang="en-US" dirty="0"/>
          </a:p>
        </p:txBody>
      </p:sp>
      <p:pic>
        <p:nvPicPr>
          <p:cNvPr id="4" name="Picture 3" descr="Ben%20Franklin%20portrait2.jpg"/>
          <p:cNvPicPr>
            <a:picLocks noChangeAspect="1"/>
          </p:cNvPicPr>
          <p:nvPr/>
        </p:nvPicPr>
        <p:blipFill>
          <a:blip r:embed="rId2" cstate="print"/>
          <a:stretch>
            <a:fillRect/>
          </a:stretch>
        </p:blipFill>
        <p:spPr>
          <a:xfrm>
            <a:off x="3733800" y="4419600"/>
            <a:ext cx="1643549" cy="209517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Settles in Philadelphia, Pennsylvania</a:t>
            </a:r>
          </a:p>
          <a:p>
            <a:r>
              <a:rPr lang="en-US" dirty="0" smtClean="0"/>
              <a:t>Works for </a:t>
            </a:r>
            <a:r>
              <a:rPr lang="en-US" i="1" dirty="0" smtClean="0"/>
              <a:t>The Pennsylvania Magazine</a:t>
            </a:r>
            <a:endParaRPr lang="en-US" dirty="0" smtClean="0"/>
          </a:p>
          <a:p>
            <a:r>
              <a:rPr lang="en-US" dirty="0" smtClean="0"/>
              <a:t>January 10 , 1776 publishes </a:t>
            </a:r>
            <a:r>
              <a:rPr lang="en-US" i="1" dirty="0" smtClean="0"/>
              <a:t>Common Sense</a:t>
            </a:r>
          </a:p>
          <a:p>
            <a:endParaRPr lang="en-US" dirty="0"/>
          </a:p>
        </p:txBody>
      </p:sp>
      <p:sp>
        <p:nvSpPr>
          <p:cNvPr id="2" name="Title 1"/>
          <p:cNvSpPr>
            <a:spLocks noGrp="1"/>
          </p:cNvSpPr>
          <p:nvPr>
            <p:ph type="title"/>
          </p:nvPr>
        </p:nvSpPr>
        <p:spPr/>
        <p:txBody>
          <a:bodyPr/>
          <a:lstStyle/>
          <a:p>
            <a:r>
              <a:rPr lang="en-US" dirty="0" smtClean="0"/>
              <a:t>Thomas Comes to America</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aineCommonSense.jpg"/>
          <p:cNvPicPr>
            <a:picLocks noGrp="1" noChangeAspect="1"/>
          </p:cNvPicPr>
          <p:nvPr>
            <p:ph idx="1"/>
          </p:nvPr>
        </p:nvPicPr>
        <p:blipFill>
          <a:blip r:embed="rId2" cstate="print"/>
          <a:stretch>
            <a:fillRect/>
          </a:stretch>
        </p:blipFill>
        <p:spPr>
          <a:xfrm>
            <a:off x="2438400" y="1"/>
            <a:ext cx="4425552" cy="6858000"/>
          </a:xfrm>
        </p:spPr>
      </p:pic>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Pamphlet sparked the case for independence from England</a:t>
            </a:r>
          </a:p>
          <a:p>
            <a:r>
              <a:rPr lang="en-US" dirty="0" smtClean="0"/>
              <a:t>Published anonymously</a:t>
            </a:r>
          </a:p>
          <a:p>
            <a:r>
              <a:rPr lang="en-US" dirty="0" smtClean="0"/>
              <a:t>Sold more than 500,000 copies</a:t>
            </a:r>
          </a:p>
          <a:p>
            <a:r>
              <a:rPr lang="en-US" dirty="0" smtClean="0"/>
              <a:t>Thomas Paine established himself as a revolutionary propagandist</a:t>
            </a:r>
          </a:p>
          <a:p>
            <a:endParaRPr lang="en-US" dirty="0"/>
          </a:p>
          <a:p>
            <a:endParaRPr lang="en-US" dirty="0"/>
          </a:p>
        </p:txBody>
      </p:sp>
      <p:sp>
        <p:nvSpPr>
          <p:cNvPr id="2" name="Title 1"/>
          <p:cNvSpPr>
            <a:spLocks noGrp="1"/>
          </p:cNvSpPr>
          <p:nvPr>
            <p:ph type="title"/>
          </p:nvPr>
        </p:nvSpPr>
        <p:spPr/>
        <p:txBody>
          <a:bodyPr>
            <a:normAutofit/>
          </a:bodyPr>
          <a:lstStyle/>
          <a:p>
            <a:r>
              <a:rPr lang="en-US" i="1" dirty="0" smtClean="0"/>
              <a:t>Common Sense</a:t>
            </a:r>
            <a:endParaRPr lang="en-US"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p>
          <a:p>
            <a:pPr>
              <a:buNone/>
            </a:pPr>
            <a:endParaRPr lang="en-US" dirty="0"/>
          </a:p>
          <a:p>
            <a:pPr>
              <a:buNone/>
            </a:pPr>
            <a:r>
              <a:rPr lang="en-US" dirty="0" smtClean="0"/>
              <a:t>“Society is every state is a blessing, but government, even in its best state, is but a necessary evil.”</a:t>
            </a:r>
            <a:endParaRPr lang="en-US" dirty="0"/>
          </a:p>
        </p:txBody>
      </p:sp>
      <p:sp>
        <p:nvSpPr>
          <p:cNvPr id="2" name="Title 1"/>
          <p:cNvSpPr>
            <a:spLocks noGrp="1"/>
          </p:cNvSpPr>
          <p:nvPr>
            <p:ph type="title"/>
          </p:nvPr>
        </p:nvSpPr>
        <p:spPr/>
        <p:txBody>
          <a:bodyPr/>
          <a:lstStyle/>
          <a:p>
            <a:r>
              <a:rPr lang="en-US" dirty="0" smtClean="0"/>
              <a:t>Quotes From </a:t>
            </a:r>
            <a:r>
              <a:rPr lang="en-US" i="1" dirty="0" smtClean="0"/>
              <a:t>Common Sense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136</TotalTime>
  <Words>733</Words>
  <Application>Microsoft Office PowerPoint</Application>
  <PresentationFormat>On-screen Show (4:3)</PresentationFormat>
  <Paragraphs>69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Paper</vt:lpstr>
      <vt:lpstr>Thomas Paine</vt:lpstr>
      <vt:lpstr>Slide 2</vt:lpstr>
      <vt:lpstr>Slide 3</vt:lpstr>
      <vt:lpstr>Background</vt:lpstr>
      <vt:lpstr>Early Writings</vt:lpstr>
      <vt:lpstr>Thomas Comes to America</vt:lpstr>
      <vt:lpstr>Slide 7</vt:lpstr>
      <vt:lpstr>Common Sense</vt:lpstr>
      <vt:lpstr>Quotes From Common Sense</vt:lpstr>
      <vt:lpstr>Slide 10</vt:lpstr>
      <vt:lpstr>The American Crisis</vt:lpstr>
      <vt:lpstr>Slide 12</vt:lpstr>
      <vt:lpstr>   </vt:lpstr>
      <vt:lpstr>Return to England</vt:lpstr>
      <vt:lpstr>Slide 15</vt:lpstr>
      <vt:lpstr>Return to America</vt:lpstr>
      <vt:lpstr>Thomas Paine’s Death</vt:lpstr>
      <vt:lpstr> Quote from John Adams</vt:lpstr>
      <vt:lpstr>Thomas Paine, 1737-1809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Thomas Paine</dc:title>
  <dc:creator>garrett</dc:creator>
  <cp:lastModifiedBy>nstarzynski</cp:lastModifiedBy>
  <cp:revision>22</cp:revision>
  <dcterms:created xsi:type="dcterms:W3CDTF">2010-11-21T19:30:02Z</dcterms:created>
  <dcterms:modified xsi:type="dcterms:W3CDTF">2010-12-03T14:37:17Z</dcterms:modified>
</cp:coreProperties>
</file>